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4"/>
  </p:notesMasterIdLst>
  <p:sldIdLst>
    <p:sldId id="259" r:id="rId5"/>
    <p:sldId id="256" r:id="rId6"/>
    <p:sldId id="276" r:id="rId7"/>
    <p:sldId id="284" r:id="rId8"/>
    <p:sldId id="297" r:id="rId9"/>
    <p:sldId id="262" r:id="rId10"/>
    <p:sldId id="302" r:id="rId11"/>
    <p:sldId id="303" r:id="rId12"/>
    <p:sldId id="298" r:id="rId13"/>
    <p:sldId id="292" r:id="rId14"/>
    <p:sldId id="266" r:id="rId15"/>
    <p:sldId id="278" r:id="rId16"/>
    <p:sldId id="282" r:id="rId17"/>
    <p:sldId id="279" r:id="rId18"/>
    <p:sldId id="283" r:id="rId19"/>
    <p:sldId id="280" r:id="rId20"/>
    <p:sldId id="306" r:id="rId21"/>
    <p:sldId id="304" r:id="rId22"/>
    <p:sldId id="305"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52" autoAdjust="0"/>
    <p:restoredTop sz="94660"/>
  </p:normalViewPr>
  <p:slideViewPr>
    <p:cSldViewPr snapToGrid="0" snapToObjects="1">
      <p:cViewPr varScale="1">
        <p:scale>
          <a:sx n="108" d="100"/>
          <a:sy n="108" d="100"/>
        </p:scale>
        <p:origin x="172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2BC6AC-AD15-4C29-A7D5-0FE4840F8827}" type="datetimeFigureOut">
              <a:rPr lang="en-AU" smtClean="0"/>
              <a:t>15/08/2017</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40C21F-D000-4B08-9DC4-00C6B253626E}" type="slidenum">
              <a:rPr lang="en-AU" smtClean="0"/>
              <a:t>‹#›</a:t>
            </a:fld>
            <a:endParaRPr lang="en-AU"/>
          </a:p>
        </p:txBody>
      </p:sp>
    </p:spTree>
    <p:extLst>
      <p:ext uri="{BB962C8B-B14F-4D97-AF65-F5344CB8AC3E}">
        <p14:creationId xmlns:p14="http://schemas.microsoft.com/office/powerpoint/2010/main" val="777035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8/15/2017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416220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8/15/2017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942427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8/15/2017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2791459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8/15/2017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446722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8/15/2017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122863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8/15/2017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5784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8/15/2017</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2347736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8/15/2017</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593991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8/15/2017</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2159985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8/15/2017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4216563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8/15/2017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2795128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FBL3785 red bar.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939256"/>
            <a:ext cx="9144000" cy="9271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457200" y="1600201"/>
            <a:ext cx="8229600" cy="4190350"/>
          </a:xfrm>
          <a:prstGeom prst="rect">
            <a:avLst/>
          </a:prstGeom>
        </p:spPr>
        <p:txBody>
          <a:bodyPr vert="horz" lIns="91440" tIns="45720" rIns="91440" bIns="45720" rtlCol="0">
            <a:normAutofit/>
          </a:body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Tree>
    <p:extLst>
      <p:ext uri="{BB962C8B-B14F-4D97-AF65-F5344CB8AC3E}">
        <p14:creationId xmlns:p14="http://schemas.microsoft.com/office/powerpoint/2010/main" val="153600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Dlqh8BIrhWo" TargetMode="External"/><Relationship Id="rId2" Type="http://schemas.openxmlformats.org/officeDocument/2006/relationships/hyperlink" Target="https://www.youtube.com/watch?v=b9bt7kGXNT8"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youtube.com/watch?v=wzicXbnmll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yZC4neLax5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1033145"/>
            <a:ext cx="8064305" cy="2329033"/>
          </a:xfrm>
        </p:spPr>
        <p:txBody>
          <a:bodyPr>
            <a:normAutofit fontScale="90000"/>
          </a:bodyPr>
          <a:lstStyle/>
          <a:p>
            <a:r>
              <a:rPr lang="en-AU" b="1" dirty="0"/>
              <a:t>HRMG200 </a:t>
            </a:r>
            <a:br>
              <a:rPr lang="en-AU" b="1" dirty="0"/>
            </a:br>
            <a:r>
              <a:rPr lang="en-AU" b="1" dirty="0"/>
              <a:t>HUMAN RESOURCE MANAGEMENT</a:t>
            </a:r>
            <a:r>
              <a:rPr lang="en-AU" dirty="0"/>
              <a:t>: </a:t>
            </a:r>
            <a:r>
              <a:rPr lang="en-AU" b="1" dirty="0"/>
              <a:t>STAFF AND EMPLOYEE ENGAGEMENT </a:t>
            </a:r>
            <a:endParaRPr lang="en-AU" dirty="0"/>
          </a:p>
        </p:txBody>
      </p:sp>
      <p:sp>
        <p:nvSpPr>
          <p:cNvPr id="3" name="Subtitle 2"/>
          <p:cNvSpPr>
            <a:spLocks noGrp="1"/>
          </p:cNvSpPr>
          <p:nvPr>
            <p:ph type="subTitle" idx="1"/>
          </p:nvPr>
        </p:nvSpPr>
        <p:spPr/>
        <p:txBody>
          <a:bodyPr/>
          <a:lstStyle/>
          <a:p>
            <a:r>
              <a:rPr lang="en-AU" dirty="0"/>
              <a:t>Week Three: Managing People Ethically </a:t>
            </a:r>
          </a:p>
        </p:txBody>
      </p:sp>
    </p:spTree>
    <p:extLst>
      <p:ext uri="{BB962C8B-B14F-4D97-AF65-F5344CB8AC3E}">
        <p14:creationId xmlns:p14="http://schemas.microsoft.com/office/powerpoint/2010/main" val="4184281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5694"/>
          </a:xfrm>
        </p:spPr>
        <p:txBody>
          <a:bodyPr>
            <a:normAutofit fontScale="90000"/>
          </a:bodyPr>
          <a:lstStyle/>
          <a:p>
            <a:r>
              <a:rPr lang="en-US" dirty="0"/>
              <a:t>Garment Industry Example</a:t>
            </a:r>
            <a:endParaRPr lang="en-AU" dirty="0"/>
          </a:p>
        </p:txBody>
      </p:sp>
      <p:sp>
        <p:nvSpPr>
          <p:cNvPr id="3" name="Content Placeholder 2"/>
          <p:cNvSpPr>
            <a:spLocks noGrp="1"/>
          </p:cNvSpPr>
          <p:nvPr>
            <p:ph idx="1"/>
          </p:nvPr>
        </p:nvSpPr>
        <p:spPr>
          <a:xfrm>
            <a:off x="457200" y="900332"/>
            <a:ext cx="8503920" cy="4890219"/>
          </a:xfrm>
        </p:spPr>
        <p:txBody>
          <a:bodyPr>
            <a:noAutofit/>
          </a:bodyPr>
          <a:lstStyle/>
          <a:p>
            <a:pPr marL="0" indent="0">
              <a:buNone/>
            </a:pPr>
            <a:endParaRPr lang="en-AU" sz="2100" b="1" dirty="0">
              <a:solidFill>
                <a:srgbClr val="C00000"/>
              </a:solidFill>
            </a:endParaRPr>
          </a:p>
          <a:p>
            <a:pPr marL="0" indent="0">
              <a:buNone/>
            </a:pPr>
            <a:r>
              <a:rPr lang="en-AU" sz="2100" b="1" dirty="0">
                <a:solidFill>
                  <a:srgbClr val="C00000"/>
                </a:solidFill>
              </a:rPr>
              <a:t>Having watched the video on Walmart fill in the blanks</a:t>
            </a:r>
          </a:p>
          <a:p>
            <a:endParaRPr lang="en-AU" sz="2100" b="1" dirty="0">
              <a:solidFill>
                <a:srgbClr val="C00000"/>
              </a:solidFill>
            </a:endParaRPr>
          </a:p>
          <a:p>
            <a:r>
              <a:rPr lang="en-AU" sz="2100" b="1" dirty="0">
                <a:solidFill>
                  <a:srgbClr val="C00000"/>
                </a:solidFill>
              </a:rPr>
              <a:t>Descriptive: </a:t>
            </a:r>
          </a:p>
          <a:p>
            <a:pPr lvl="1"/>
            <a:endParaRPr lang="en-AU" sz="1700" b="1" dirty="0">
              <a:solidFill>
                <a:srgbClr val="C00000"/>
              </a:solidFill>
            </a:endParaRPr>
          </a:p>
          <a:p>
            <a:r>
              <a:rPr lang="en-AU" sz="2100" b="1" dirty="0">
                <a:solidFill>
                  <a:srgbClr val="C00000"/>
                </a:solidFill>
              </a:rPr>
              <a:t>Analytical: </a:t>
            </a:r>
          </a:p>
          <a:p>
            <a:endParaRPr lang="en-AU" sz="2100" b="1" dirty="0">
              <a:solidFill>
                <a:srgbClr val="C00000"/>
              </a:solidFill>
            </a:endParaRPr>
          </a:p>
          <a:p>
            <a:r>
              <a:rPr lang="en-AU" sz="2100" b="1" dirty="0">
                <a:solidFill>
                  <a:srgbClr val="C00000"/>
                </a:solidFill>
              </a:rPr>
              <a:t>Normative</a:t>
            </a:r>
          </a:p>
          <a:p>
            <a:endParaRPr lang="en-AU" sz="2100" b="1" dirty="0">
              <a:solidFill>
                <a:srgbClr val="C00000"/>
              </a:solidFill>
            </a:endParaRPr>
          </a:p>
          <a:p>
            <a:r>
              <a:rPr lang="en-AU" sz="2100" b="1" dirty="0">
                <a:solidFill>
                  <a:srgbClr val="C00000"/>
                </a:solidFill>
              </a:rPr>
              <a:t>Organisational Justice</a:t>
            </a:r>
            <a:endParaRPr lang="en-AU" sz="2100" dirty="0"/>
          </a:p>
          <a:p>
            <a:endParaRPr lang="en-AU" sz="2100" dirty="0"/>
          </a:p>
          <a:p>
            <a:endParaRPr lang="en-AU" sz="2100" dirty="0"/>
          </a:p>
          <a:p>
            <a:endParaRPr lang="en-AU" sz="2100" dirty="0"/>
          </a:p>
          <a:p>
            <a:endParaRPr lang="en-AU" sz="2100" dirty="0"/>
          </a:p>
          <a:p>
            <a:endParaRPr lang="en-AU" sz="2100" dirty="0"/>
          </a:p>
        </p:txBody>
      </p:sp>
    </p:spTree>
    <p:extLst>
      <p:ext uri="{BB962C8B-B14F-4D97-AF65-F5344CB8AC3E}">
        <p14:creationId xmlns:p14="http://schemas.microsoft.com/office/powerpoint/2010/main" val="804364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6331"/>
            <a:ext cx="8229600" cy="681963"/>
          </a:xfrm>
        </p:spPr>
        <p:txBody>
          <a:bodyPr>
            <a:normAutofit fontScale="90000"/>
          </a:bodyPr>
          <a:lstStyle/>
          <a:p>
            <a:r>
              <a:rPr lang="en-AU" dirty="0"/>
              <a:t>Ethical HRM</a:t>
            </a:r>
          </a:p>
        </p:txBody>
      </p:sp>
      <p:sp>
        <p:nvSpPr>
          <p:cNvPr id="3" name="Content Placeholder 2"/>
          <p:cNvSpPr>
            <a:spLocks noGrp="1"/>
          </p:cNvSpPr>
          <p:nvPr>
            <p:ph idx="1"/>
          </p:nvPr>
        </p:nvSpPr>
        <p:spPr>
          <a:xfrm>
            <a:off x="457199" y="1491175"/>
            <a:ext cx="8025619" cy="3756074"/>
          </a:xfrm>
        </p:spPr>
        <p:txBody>
          <a:bodyPr>
            <a:noAutofit/>
          </a:bodyPr>
          <a:lstStyle/>
          <a:p>
            <a:r>
              <a:rPr lang="en-AU" sz="2800" dirty="0"/>
              <a:t>Ethical HRM is developed on fairness in employee policies and practices which must take equity, reciprocity and impartiality into consideration. </a:t>
            </a:r>
          </a:p>
          <a:p>
            <a:r>
              <a:rPr lang="en-AU" sz="2800" dirty="0"/>
              <a:t>Treating employees fairly gives a powerful signal that employees are a valued and important stakeholder in the organisation. </a:t>
            </a:r>
          </a:p>
          <a:p>
            <a:r>
              <a:rPr lang="en-AU" sz="2800" dirty="0"/>
              <a:t>The focus of ethical concern within HRM focuses on the equity and fairness of employment practices.</a:t>
            </a:r>
          </a:p>
        </p:txBody>
      </p:sp>
    </p:spTree>
    <p:extLst>
      <p:ext uri="{BB962C8B-B14F-4D97-AF65-F5344CB8AC3E}">
        <p14:creationId xmlns:p14="http://schemas.microsoft.com/office/powerpoint/2010/main" val="106910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Ethical HRM</a:t>
            </a:r>
          </a:p>
        </p:txBody>
      </p:sp>
      <p:sp>
        <p:nvSpPr>
          <p:cNvPr id="3" name="Content Placeholder 2"/>
          <p:cNvSpPr>
            <a:spLocks noGrp="1"/>
          </p:cNvSpPr>
          <p:nvPr>
            <p:ph idx="1"/>
          </p:nvPr>
        </p:nvSpPr>
        <p:spPr>
          <a:xfrm>
            <a:off x="457200" y="1417638"/>
            <a:ext cx="8229600" cy="4190350"/>
          </a:xfrm>
        </p:spPr>
        <p:txBody>
          <a:bodyPr>
            <a:noAutofit/>
          </a:bodyPr>
          <a:lstStyle/>
          <a:p>
            <a:r>
              <a:rPr lang="en-AU" sz="2600" dirty="0"/>
              <a:t>Ethics and HRM focus around the following questions:</a:t>
            </a:r>
          </a:p>
          <a:p>
            <a:pPr lvl="1"/>
            <a:r>
              <a:rPr lang="en-AU" sz="2600" dirty="0"/>
              <a:t>how employees should be treated, </a:t>
            </a:r>
          </a:p>
          <a:p>
            <a:pPr lvl="1"/>
            <a:r>
              <a:rPr lang="en-AU" sz="2600" dirty="0"/>
              <a:t>how they should be paid,</a:t>
            </a:r>
          </a:p>
          <a:p>
            <a:pPr lvl="1"/>
            <a:r>
              <a:rPr lang="en-AU" sz="2600" dirty="0"/>
              <a:t>how they should be trained, </a:t>
            </a:r>
          </a:p>
          <a:p>
            <a:pPr lvl="1"/>
            <a:r>
              <a:rPr lang="en-AU" sz="2600" dirty="0"/>
              <a:t>under what conditions they should be expected to work,</a:t>
            </a:r>
          </a:p>
          <a:p>
            <a:pPr lvl="1"/>
            <a:r>
              <a:rPr lang="en-AU" sz="2600" dirty="0"/>
              <a:t>how hard they should work, </a:t>
            </a:r>
          </a:p>
          <a:p>
            <a:pPr lvl="1"/>
            <a:r>
              <a:rPr lang="en-AU" sz="2600" dirty="0"/>
              <a:t>how they should be disciplined, and </a:t>
            </a:r>
          </a:p>
          <a:p>
            <a:pPr lvl="1"/>
            <a:r>
              <a:rPr lang="en-AU" sz="2600" dirty="0"/>
              <a:t>how their employment should be terminated, </a:t>
            </a:r>
          </a:p>
          <a:p>
            <a:endParaRPr lang="en-AU" sz="2600" dirty="0"/>
          </a:p>
        </p:txBody>
      </p:sp>
    </p:spTree>
    <p:extLst>
      <p:ext uri="{BB962C8B-B14F-4D97-AF65-F5344CB8AC3E}">
        <p14:creationId xmlns:p14="http://schemas.microsoft.com/office/powerpoint/2010/main" val="1148032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Specific HR Ethical Dilemmas</a:t>
            </a:r>
          </a:p>
        </p:txBody>
      </p:sp>
      <p:sp>
        <p:nvSpPr>
          <p:cNvPr id="3" name="Content Placeholder 2"/>
          <p:cNvSpPr>
            <a:spLocks noGrp="1"/>
          </p:cNvSpPr>
          <p:nvPr>
            <p:ph idx="1"/>
          </p:nvPr>
        </p:nvSpPr>
        <p:spPr>
          <a:xfrm>
            <a:off x="457200" y="1417638"/>
            <a:ext cx="8229600" cy="4372913"/>
          </a:xfrm>
        </p:spPr>
        <p:txBody>
          <a:bodyPr>
            <a:normAutofit fontScale="85000" lnSpcReduction="10000"/>
          </a:bodyPr>
          <a:lstStyle/>
          <a:p>
            <a:r>
              <a:rPr lang="en-AU" b="1" dirty="0">
                <a:solidFill>
                  <a:srgbClr val="C00000"/>
                </a:solidFill>
              </a:rPr>
              <a:t>Recruitment</a:t>
            </a:r>
            <a:r>
              <a:rPr lang="en-AU" b="1" dirty="0"/>
              <a:t> </a:t>
            </a:r>
            <a:r>
              <a:rPr lang="en-AU" dirty="0"/>
              <a:t>– does an organisation have to inform a job applicant if it’s facing financial difficulty and may have to dismiss some employees?</a:t>
            </a:r>
          </a:p>
          <a:p>
            <a:r>
              <a:rPr lang="en-AU" b="1" dirty="0">
                <a:solidFill>
                  <a:srgbClr val="C00000"/>
                </a:solidFill>
              </a:rPr>
              <a:t>Representation</a:t>
            </a:r>
            <a:r>
              <a:rPr lang="en-AU" dirty="0">
                <a:solidFill>
                  <a:srgbClr val="C00000"/>
                </a:solidFill>
              </a:rPr>
              <a:t> </a:t>
            </a:r>
            <a:r>
              <a:rPr lang="en-AU" dirty="0"/>
              <a:t>– a human resource manager can sometimes be called on to act as an employee’s representative in a conflict involving the employee and another manager (Lecture One Role of a HR Manager)</a:t>
            </a:r>
          </a:p>
          <a:p>
            <a:r>
              <a:rPr lang="en-AU" b="1" dirty="0">
                <a:solidFill>
                  <a:srgbClr val="C00000"/>
                </a:solidFill>
              </a:rPr>
              <a:t>Electronic Privacy </a:t>
            </a:r>
            <a:r>
              <a:rPr lang="en-AU" dirty="0"/>
              <a:t>– do managers have the right to read and/or print emails between other employees, especially if the employees believe that the emails are private</a:t>
            </a:r>
          </a:p>
        </p:txBody>
      </p:sp>
    </p:spTree>
    <p:extLst>
      <p:ext uri="{BB962C8B-B14F-4D97-AF65-F5344CB8AC3E}">
        <p14:creationId xmlns:p14="http://schemas.microsoft.com/office/powerpoint/2010/main" val="839918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Specific HR Ethical Dilemmas</a:t>
            </a:r>
          </a:p>
        </p:txBody>
      </p:sp>
      <p:sp>
        <p:nvSpPr>
          <p:cNvPr id="3" name="Content Placeholder 2"/>
          <p:cNvSpPr>
            <a:spLocks noGrp="1"/>
          </p:cNvSpPr>
          <p:nvPr>
            <p:ph idx="1"/>
          </p:nvPr>
        </p:nvSpPr>
        <p:spPr>
          <a:xfrm>
            <a:off x="457200" y="1252025"/>
            <a:ext cx="8229600" cy="4538526"/>
          </a:xfrm>
        </p:spPr>
        <p:txBody>
          <a:bodyPr>
            <a:noAutofit/>
          </a:bodyPr>
          <a:lstStyle/>
          <a:p>
            <a:r>
              <a:rPr lang="en-AU" sz="2750" b="1" dirty="0">
                <a:solidFill>
                  <a:srgbClr val="C00000"/>
                </a:solidFill>
              </a:rPr>
              <a:t>Performance evaluation </a:t>
            </a:r>
            <a:r>
              <a:rPr lang="en-AU" sz="2750" dirty="0"/>
              <a:t>– human resource managers must observe and judge an employee’s performance. Judgments can be influenced by personal feelings, when evaluating an employee they don’t get along with, should these feelings influence them?</a:t>
            </a:r>
          </a:p>
          <a:p>
            <a:r>
              <a:rPr lang="en-AU" sz="2750" b="1" dirty="0">
                <a:solidFill>
                  <a:srgbClr val="C00000"/>
                </a:solidFill>
              </a:rPr>
              <a:t>Employee promotion or dismissal </a:t>
            </a:r>
            <a:r>
              <a:rPr lang="en-AU" sz="2750" dirty="0"/>
              <a:t>– prior to official announcements being made, human resource managers is normally expected to keep confidential any information regarding the promotion or dismissal of an employee, should this ever be disclosed?</a:t>
            </a:r>
          </a:p>
        </p:txBody>
      </p:sp>
    </p:spTree>
    <p:extLst>
      <p:ext uri="{BB962C8B-B14F-4D97-AF65-F5344CB8AC3E}">
        <p14:creationId xmlns:p14="http://schemas.microsoft.com/office/powerpoint/2010/main" val="2011962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Specific HR Ethical Issues</a:t>
            </a:r>
          </a:p>
        </p:txBody>
      </p:sp>
      <p:sp>
        <p:nvSpPr>
          <p:cNvPr id="3" name="Content Placeholder 2"/>
          <p:cNvSpPr>
            <a:spLocks noGrp="1"/>
          </p:cNvSpPr>
          <p:nvPr>
            <p:ph idx="1"/>
          </p:nvPr>
        </p:nvSpPr>
        <p:spPr>
          <a:xfrm>
            <a:off x="457200" y="1294228"/>
            <a:ext cx="8229600" cy="4496323"/>
          </a:xfrm>
        </p:spPr>
        <p:txBody>
          <a:bodyPr>
            <a:normAutofit fontScale="92500"/>
          </a:bodyPr>
          <a:lstStyle/>
          <a:p>
            <a:r>
              <a:rPr lang="en-AU" b="1" dirty="0">
                <a:solidFill>
                  <a:srgbClr val="C00000"/>
                </a:solidFill>
              </a:rPr>
              <a:t>Surveillance and Control </a:t>
            </a:r>
            <a:r>
              <a:rPr lang="en-AU" dirty="0"/>
              <a:t>– HR managers need the balance their understanding of what is legal and illegal behaviour in relation to surveillance and control processes and procedures.  </a:t>
            </a:r>
          </a:p>
          <a:p>
            <a:pPr lvl="1"/>
            <a:r>
              <a:rPr lang="en-AU" dirty="0"/>
              <a:t>Drug and Alcohol Testing:</a:t>
            </a:r>
            <a:endParaRPr lang="en-GB" dirty="0"/>
          </a:p>
          <a:p>
            <a:pPr lvl="2"/>
            <a:r>
              <a:rPr lang="en-GB" dirty="0"/>
              <a:t>OH&amp;S obligations to maintain a safe workplace</a:t>
            </a:r>
          </a:p>
          <a:p>
            <a:pPr lvl="2"/>
            <a:r>
              <a:rPr lang="en-GB" dirty="0"/>
              <a:t>Liable for employee action/omissions regardless </a:t>
            </a:r>
            <a:br>
              <a:rPr lang="en-GB" dirty="0"/>
            </a:br>
            <a:r>
              <a:rPr lang="en-GB" dirty="0"/>
              <a:t>of state of mind (i.e.: transport industry)</a:t>
            </a:r>
          </a:p>
          <a:p>
            <a:pPr lvl="2"/>
            <a:r>
              <a:rPr lang="en-US" dirty="0"/>
              <a:t>Employers meet their ‘duty of care’ requirements</a:t>
            </a:r>
            <a:endParaRPr lang="en-GB" dirty="0"/>
          </a:p>
          <a:p>
            <a:pPr lvl="2"/>
            <a:r>
              <a:rPr lang="en-GB" dirty="0"/>
              <a:t>In Australia drug testing is an industry lead approach</a:t>
            </a:r>
          </a:p>
          <a:p>
            <a:endParaRPr lang="en-AU" dirty="0"/>
          </a:p>
        </p:txBody>
      </p:sp>
    </p:spTree>
    <p:extLst>
      <p:ext uri="{BB962C8B-B14F-4D97-AF65-F5344CB8AC3E}">
        <p14:creationId xmlns:p14="http://schemas.microsoft.com/office/powerpoint/2010/main" val="2387937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Specific HR Ethical Issues</a:t>
            </a:r>
          </a:p>
        </p:txBody>
      </p:sp>
      <p:sp>
        <p:nvSpPr>
          <p:cNvPr id="3" name="Content Placeholder 2"/>
          <p:cNvSpPr>
            <a:spLocks noGrp="1"/>
          </p:cNvSpPr>
          <p:nvPr>
            <p:ph idx="1"/>
          </p:nvPr>
        </p:nvSpPr>
        <p:spPr>
          <a:xfrm>
            <a:off x="457199" y="1600201"/>
            <a:ext cx="8461717" cy="4190350"/>
          </a:xfrm>
        </p:spPr>
        <p:txBody>
          <a:bodyPr>
            <a:normAutofit fontScale="85000" lnSpcReduction="10000"/>
          </a:bodyPr>
          <a:lstStyle/>
          <a:p>
            <a:r>
              <a:rPr lang="en-AU" b="1" dirty="0">
                <a:solidFill>
                  <a:srgbClr val="C00000"/>
                </a:solidFill>
              </a:rPr>
              <a:t>Workplace Violence </a:t>
            </a:r>
            <a:r>
              <a:rPr lang="en-AU" dirty="0"/>
              <a:t>– HR managers need to take </a:t>
            </a:r>
            <a:r>
              <a:rPr lang="en-GB" altLang="en-US" dirty="0"/>
              <a:t>a holistic view of what workplace violence constitutes. Workplace violence covers a broad spectrum of activities, from verbal to emotional and psychological abuse through to workplace homicide.</a:t>
            </a:r>
          </a:p>
          <a:p>
            <a:r>
              <a:rPr lang="en-GB" altLang="en-US" dirty="0"/>
              <a:t>Increasingly, the challenge is for ER professionals is to understand the issues and problems, and to develop the right set of policies and practices to mitigate these increasingly frequent and negative events.</a:t>
            </a:r>
          </a:p>
          <a:p>
            <a:endParaRPr lang="en-AU" b="1" dirty="0">
              <a:solidFill>
                <a:srgbClr val="C00000"/>
              </a:solidFill>
            </a:endParaRPr>
          </a:p>
        </p:txBody>
      </p:sp>
    </p:spTree>
    <p:extLst>
      <p:ext uri="{BB962C8B-B14F-4D97-AF65-F5344CB8AC3E}">
        <p14:creationId xmlns:p14="http://schemas.microsoft.com/office/powerpoint/2010/main" val="2793694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7DD8B-DA6F-4CDB-8C7B-ED459EB534E2}"/>
              </a:ext>
            </a:extLst>
          </p:cNvPr>
          <p:cNvSpPr>
            <a:spLocks noGrp="1"/>
          </p:cNvSpPr>
          <p:nvPr>
            <p:ph type="title"/>
          </p:nvPr>
        </p:nvSpPr>
        <p:spPr/>
        <p:txBody>
          <a:bodyPr/>
          <a:lstStyle/>
          <a:p>
            <a:r>
              <a:rPr lang="en-AU" dirty="0"/>
              <a:t>Whistle-blower</a:t>
            </a:r>
          </a:p>
        </p:txBody>
      </p:sp>
      <p:sp>
        <p:nvSpPr>
          <p:cNvPr id="3" name="Content Placeholder 2">
            <a:extLst>
              <a:ext uri="{FF2B5EF4-FFF2-40B4-BE49-F238E27FC236}">
                <a16:creationId xmlns:a16="http://schemas.microsoft.com/office/drawing/2014/main" id="{EF665DA6-6A41-4EE8-AD05-0BDC0D0F5A7B}"/>
              </a:ext>
            </a:extLst>
          </p:cNvPr>
          <p:cNvSpPr>
            <a:spLocks noGrp="1"/>
          </p:cNvSpPr>
          <p:nvPr>
            <p:ph idx="1"/>
          </p:nvPr>
        </p:nvSpPr>
        <p:spPr/>
        <p:txBody>
          <a:bodyPr/>
          <a:lstStyle/>
          <a:p>
            <a:r>
              <a:rPr lang="en-AU" dirty="0"/>
              <a:t>In general, a whistle-blower is an insider within an organisation, who reports misconduct or dishonest or illegal activity that has occurred within that same organisation.</a:t>
            </a:r>
          </a:p>
        </p:txBody>
      </p:sp>
    </p:spTree>
    <p:extLst>
      <p:ext uri="{BB962C8B-B14F-4D97-AF65-F5344CB8AC3E}">
        <p14:creationId xmlns:p14="http://schemas.microsoft.com/office/powerpoint/2010/main" val="1817847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8CF7B-4A86-4AF9-BA81-B2AB0F67626B}"/>
              </a:ext>
            </a:extLst>
          </p:cNvPr>
          <p:cNvSpPr>
            <a:spLocks noGrp="1"/>
          </p:cNvSpPr>
          <p:nvPr>
            <p:ph type="title"/>
          </p:nvPr>
        </p:nvSpPr>
        <p:spPr/>
        <p:txBody>
          <a:bodyPr/>
          <a:lstStyle/>
          <a:p>
            <a:r>
              <a:rPr lang="en-AU" dirty="0"/>
              <a:t>Whistle-blowers </a:t>
            </a:r>
          </a:p>
        </p:txBody>
      </p:sp>
      <p:sp>
        <p:nvSpPr>
          <p:cNvPr id="3" name="Content Placeholder 2">
            <a:extLst>
              <a:ext uri="{FF2B5EF4-FFF2-40B4-BE49-F238E27FC236}">
                <a16:creationId xmlns:a16="http://schemas.microsoft.com/office/drawing/2014/main" id="{C3359506-4FDD-45F6-BDEE-994F90287706}"/>
              </a:ext>
            </a:extLst>
          </p:cNvPr>
          <p:cNvSpPr>
            <a:spLocks noGrp="1"/>
          </p:cNvSpPr>
          <p:nvPr>
            <p:ph idx="1"/>
          </p:nvPr>
        </p:nvSpPr>
        <p:spPr>
          <a:xfrm>
            <a:off x="457199" y="1600201"/>
            <a:ext cx="8553635" cy="4190350"/>
          </a:xfrm>
        </p:spPr>
        <p:txBody>
          <a:bodyPr/>
          <a:lstStyle/>
          <a:p>
            <a:pPr marL="0" indent="0">
              <a:buNone/>
            </a:pPr>
            <a:r>
              <a:rPr lang="en-AU" dirty="0"/>
              <a:t>Health Services Union </a:t>
            </a:r>
          </a:p>
          <a:p>
            <a:pPr marL="0" indent="0">
              <a:buNone/>
            </a:pPr>
            <a:r>
              <a:rPr lang="en-AU" dirty="0">
                <a:hlinkClick r:id="rId2"/>
              </a:rPr>
              <a:t>https://www.youtube.com/watch?v=b9bt7kGXNT8</a:t>
            </a:r>
            <a:endParaRPr lang="en-AU" dirty="0"/>
          </a:p>
          <a:p>
            <a:pPr marL="0" indent="0">
              <a:buNone/>
            </a:pPr>
            <a:endParaRPr lang="en-AU" dirty="0"/>
          </a:p>
          <a:p>
            <a:pPr marL="0" indent="0">
              <a:buNone/>
            </a:pPr>
            <a:r>
              <a:rPr lang="en-AU" dirty="0"/>
              <a:t>Part 2:</a:t>
            </a:r>
          </a:p>
          <a:p>
            <a:pPr marL="0" indent="0">
              <a:buNone/>
            </a:pPr>
            <a:r>
              <a:rPr lang="en-AU" dirty="0">
                <a:hlinkClick r:id="rId3"/>
              </a:rPr>
              <a:t>https://www.youtube.com/watch?v=Dlqh8BIrhWo</a:t>
            </a:r>
            <a:endParaRPr lang="en-AU" dirty="0"/>
          </a:p>
          <a:p>
            <a:pPr marL="0" indent="0">
              <a:buNone/>
            </a:pPr>
            <a:endParaRPr lang="en-AU" dirty="0"/>
          </a:p>
        </p:txBody>
      </p:sp>
    </p:spTree>
    <p:extLst>
      <p:ext uri="{BB962C8B-B14F-4D97-AF65-F5344CB8AC3E}">
        <p14:creationId xmlns:p14="http://schemas.microsoft.com/office/powerpoint/2010/main" val="2275509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3E099-DBBA-4769-9BFF-FF472084E83F}"/>
              </a:ext>
            </a:extLst>
          </p:cNvPr>
          <p:cNvSpPr>
            <a:spLocks noGrp="1"/>
          </p:cNvSpPr>
          <p:nvPr>
            <p:ph type="title"/>
          </p:nvPr>
        </p:nvSpPr>
        <p:spPr/>
        <p:txBody>
          <a:bodyPr/>
          <a:lstStyle/>
          <a:p>
            <a:r>
              <a:rPr lang="en-AU" dirty="0"/>
              <a:t>Creating Ethical Cultures </a:t>
            </a:r>
          </a:p>
        </p:txBody>
      </p:sp>
      <p:sp>
        <p:nvSpPr>
          <p:cNvPr id="3" name="Content Placeholder 2">
            <a:extLst>
              <a:ext uri="{FF2B5EF4-FFF2-40B4-BE49-F238E27FC236}">
                <a16:creationId xmlns:a16="http://schemas.microsoft.com/office/drawing/2014/main" id="{CC24A1DC-1922-4111-A6E2-06C5EA5EACB6}"/>
              </a:ext>
            </a:extLst>
          </p:cNvPr>
          <p:cNvSpPr>
            <a:spLocks noGrp="1"/>
          </p:cNvSpPr>
          <p:nvPr>
            <p:ph idx="1"/>
          </p:nvPr>
        </p:nvSpPr>
        <p:spPr>
          <a:xfrm>
            <a:off x="457199" y="1600201"/>
            <a:ext cx="8447103" cy="4190350"/>
          </a:xfrm>
        </p:spPr>
        <p:txBody>
          <a:bodyPr/>
          <a:lstStyle/>
          <a:p>
            <a:pPr marL="0" indent="0">
              <a:buNone/>
            </a:pPr>
            <a:r>
              <a:rPr lang="en-AU" dirty="0">
                <a:hlinkClick r:id="rId2"/>
              </a:rPr>
              <a:t>https://www.youtube.com/watch?v=wzicXbnmllc</a:t>
            </a:r>
            <a:endParaRPr lang="en-AU" dirty="0"/>
          </a:p>
          <a:p>
            <a:pPr marL="0" indent="0">
              <a:buNone/>
            </a:pPr>
            <a:endParaRPr lang="en-AU" dirty="0"/>
          </a:p>
        </p:txBody>
      </p:sp>
    </p:spTree>
    <p:extLst>
      <p:ext uri="{BB962C8B-B14F-4D97-AF65-F5344CB8AC3E}">
        <p14:creationId xmlns:p14="http://schemas.microsoft.com/office/powerpoint/2010/main" val="1160939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5" name="Picture 4" descr="FBL3785 Peter Faber BS Powerpoint Template-3 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898905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 to Ethics</a:t>
            </a:r>
          </a:p>
        </p:txBody>
      </p:sp>
      <p:sp>
        <p:nvSpPr>
          <p:cNvPr id="3" name="Content Placeholder 2"/>
          <p:cNvSpPr>
            <a:spLocks noGrp="1"/>
          </p:cNvSpPr>
          <p:nvPr>
            <p:ph idx="1"/>
          </p:nvPr>
        </p:nvSpPr>
        <p:spPr/>
        <p:txBody>
          <a:bodyPr>
            <a:normAutofit/>
          </a:bodyPr>
          <a:lstStyle/>
          <a:p>
            <a:r>
              <a:rPr lang="en-AU" dirty="0"/>
              <a:t>Ethics is defined as the principles that tell what is right and what things are worth doing. It refer to moral beliefs, value driven standard governing the behaviour and the ethical theories. </a:t>
            </a:r>
          </a:p>
          <a:p>
            <a:r>
              <a:rPr lang="en-AU" dirty="0"/>
              <a:t>Ethical theories help in understanding the decision making and in developing analytical and reasoning skills. </a:t>
            </a:r>
          </a:p>
        </p:txBody>
      </p:sp>
    </p:spTree>
    <p:extLst>
      <p:ext uri="{BB962C8B-B14F-4D97-AF65-F5344CB8AC3E}">
        <p14:creationId xmlns:p14="http://schemas.microsoft.com/office/powerpoint/2010/main" val="2659097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Values </a:t>
            </a:r>
          </a:p>
        </p:txBody>
      </p:sp>
      <p:sp>
        <p:nvSpPr>
          <p:cNvPr id="3" name="Content Placeholder 2"/>
          <p:cNvSpPr>
            <a:spLocks noGrp="1"/>
          </p:cNvSpPr>
          <p:nvPr>
            <p:ph idx="1"/>
          </p:nvPr>
        </p:nvSpPr>
        <p:spPr/>
        <p:txBody>
          <a:bodyPr/>
          <a:lstStyle/>
          <a:p>
            <a:r>
              <a:rPr lang="en-US" altLang="en-US" dirty="0"/>
              <a:t>The degree of conviction to your values can be described as primary, secondary, or peripheral </a:t>
            </a:r>
          </a:p>
          <a:p>
            <a:pPr lvl="1"/>
            <a:r>
              <a:rPr lang="en-US" altLang="en-US" b="1" dirty="0">
                <a:solidFill>
                  <a:srgbClr val="C00000"/>
                </a:solidFill>
              </a:rPr>
              <a:t>Primary: </a:t>
            </a:r>
            <a:r>
              <a:rPr lang="en-US" altLang="en-US" b="1" dirty="0"/>
              <a:t>C</a:t>
            </a:r>
            <a:r>
              <a:rPr lang="en-US" altLang="en-US" dirty="0"/>
              <a:t>ore values, unchanging</a:t>
            </a:r>
          </a:p>
          <a:p>
            <a:pPr lvl="1"/>
            <a:r>
              <a:rPr lang="en-US" altLang="en-US" b="1" dirty="0">
                <a:solidFill>
                  <a:srgbClr val="C00000"/>
                </a:solidFill>
              </a:rPr>
              <a:t>Secondary: </a:t>
            </a:r>
            <a:r>
              <a:rPr lang="en-US" altLang="en-US" dirty="0"/>
              <a:t>Important, but changeable occasionally</a:t>
            </a:r>
          </a:p>
          <a:p>
            <a:pPr lvl="1"/>
            <a:r>
              <a:rPr lang="en-US" altLang="en-US" b="1" dirty="0">
                <a:solidFill>
                  <a:srgbClr val="C00000"/>
                </a:solidFill>
              </a:rPr>
              <a:t>Peripheral: </a:t>
            </a:r>
            <a:r>
              <a:rPr lang="en-US" altLang="en-US" dirty="0"/>
              <a:t>Values that are known but not lived by</a:t>
            </a:r>
          </a:p>
          <a:p>
            <a:endParaRPr lang="en-AU" dirty="0"/>
          </a:p>
        </p:txBody>
      </p:sp>
    </p:spTree>
    <p:extLst>
      <p:ext uri="{BB962C8B-B14F-4D97-AF65-F5344CB8AC3E}">
        <p14:creationId xmlns:p14="http://schemas.microsoft.com/office/powerpoint/2010/main" val="2835328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7EDB4-7722-4376-AA84-2C936D7535CE}"/>
              </a:ext>
            </a:extLst>
          </p:cNvPr>
          <p:cNvSpPr>
            <a:spLocks noGrp="1"/>
          </p:cNvSpPr>
          <p:nvPr>
            <p:ph type="title"/>
          </p:nvPr>
        </p:nvSpPr>
        <p:spPr>
          <a:xfrm>
            <a:off x="457200" y="2467423"/>
            <a:ext cx="8229600" cy="1143000"/>
          </a:xfrm>
        </p:spPr>
        <p:txBody>
          <a:bodyPr/>
          <a:lstStyle/>
          <a:p>
            <a:r>
              <a:rPr lang="en-AU" dirty="0"/>
              <a:t>Activity Questionnaire</a:t>
            </a:r>
          </a:p>
        </p:txBody>
      </p:sp>
    </p:spTree>
    <p:extLst>
      <p:ext uri="{BB962C8B-B14F-4D97-AF65-F5344CB8AC3E}">
        <p14:creationId xmlns:p14="http://schemas.microsoft.com/office/powerpoint/2010/main" val="760843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is Ethics </a:t>
            </a:r>
          </a:p>
        </p:txBody>
      </p:sp>
      <p:sp>
        <p:nvSpPr>
          <p:cNvPr id="3" name="Content Placeholder 2"/>
          <p:cNvSpPr>
            <a:spLocks noGrp="1"/>
          </p:cNvSpPr>
          <p:nvPr>
            <p:ph idx="1"/>
          </p:nvPr>
        </p:nvSpPr>
        <p:spPr>
          <a:xfrm>
            <a:off x="457199" y="1280160"/>
            <a:ext cx="8475785" cy="4510391"/>
          </a:xfrm>
        </p:spPr>
        <p:txBody>
          <a:bodyPr>
            <a:normAutofit fontScale="92500" lnSpcReduction="20000"/>
          </a:bodyPr>
          <a:lstStyle/>
          <a:p>
            <a:r>
              <a:rPr lang="en-AU" dirty="0"/>
              <a:t>The term is derived from the Greek word ethos which can mean custom, habit, character or disposition. </a:t>
            </a:r>
          </a:p>
          <a:p>
            <a:r>
              <a:rPr lang="en-AU" dirty="0"/>
              <a:t>Ethics covers the following dilemmas:</a:t>
            </a:r>
          </a:p>
          <a:p>
            <a:pPr lvl="1"/>
            <a:r>
              <a:rPr lang="en-AU" dirty="0"/>
              <a:t>how to live a good life</a:t>
            </a:r>
          </a:p>
          <a:p>
            <a:pPr lvl="1"/>
            <a:r>
              <a:rPr lang="en-AU" dirty="0"/>
              <a:t>our rights and responsibilities</a:t>
            </a:r>
          </a:p>
          <a:p>
            <a:pPr lvl="1"/>
            <a:r>
              <a:rPr lang="en-AU" dirty="0"/>
              <a:t>the language of right and wrong</a:t>
            </a:r>
          </a:p>
          <a:p>
            <a:pPr lvl="1"/>
            <a:r>
              <a:rPr lang="en-AU" dirty="0"/>
              <a:t>moral decisions - what is good and bad?</a:t>
            </a:r>
          </a:p>
          <a:p>
            <a:r>
              <a:rPr lang="en-AU" dirty="0"/>
              <a:t>Philosophers nowadays tend to divide ethical theories into four areas : </a:t>
            </a:r>
            <a:r>
              <a:rPr lang="en-AU" dirty="0">
                <a:solidFill>
                  <a:srgbClr val="FF0000"/>
                </a:solidFill>
              </a:rPr>
              <a:t>descriptive, normative analytical ethics and organisational justice </a:t>
            </a:r>
          </a:p>
        </p:txBody>
      </p:sp>
    </p:spTree>
    <p:extLst>
      <p:ext uri="{BB962C8B-B14F-4D97-AF65-F5344CB8AC3E}">
        <p14:creationId xmlns:p14="http://schemas.microsoft.com/office/powerpoint/2010/main" val="3771691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395E05-162B-4688-AC2E-3002A14BFD8A}"/>
              </a:ext>
            </a:extLst>
          </p:cNvPr>
          <p:cNvSpPr>
            <a:spLocks noGrp="1"/>
          </p:cNvSpPr>
          <p:nvPr>
            <p:ph sz="half" idx="1"/>
          </p:nvPr>
        </p:nvSpPr>
        <p:spPr>
          <a:xfrm>
            <a:off x="386179" y="190869"/>
            <a:ext cx="4038600" cy="5466425"/>
          </a:xfrm>
        </p:spPr>
        <p:txBody>
          <a:bodyPr>
            <a:noAutofit/>
          </a:bodyPr>
          <a:lstStyle/>
          <a:p>
            <a:pPr marL="0" indent="0">
              <a:buNone/>
            </a:pPr>
            <a:r>
              <a:rPr lang="en-AU" sz="2400" dirty="0">
                <a:solidFill>
                  <a:srgbClr val="FF0000"/>
                </a:solidFill>
              </a:rPr>
              <a:t>Descriptive </a:t>
            </a:r>
          </a:p>
          <a:p>
            <a:r>
              <a:rPr lang="en-AU" sz="2400" dirty="0"/>
              <a:t>The presentation of facts related to the specific ethical actions of an individual, organisation or industry.</a:t>
            </a:r>
          </a:p>
          <a:p>
            <a:r>
              <a:rPr lang="en-AU" sz="2400" dirty="0"/>
              <a:t>Used when an observer wants to understand the course of events that generated the ethical issue.</a:t>
            </a:r>
          </a:p>
          <a:p>
            <a:r>
              <a:rPr lang="en-AU" sz="2400" dirty="0"/>
              <a:t>No interpretation of the facts or assumptions concerning why that course of action took place.</a:t>
            </a:r>
          </a:p>
          <a:p>
            <a:endParaRPr lang="en-AU" sz="2400" dirty="0"/>
          </a:p>
        </p:txBody>
      </p:sp>
      <p:sp>
        <p:nvSpPr>
          <p:cNvPr id="4" name="Content Placeholder 3">
            <a:extLst>
              <a:ext uri="{FF2B5EF4-FFF2-40B4-BE49-F238E27FC236}">
                <a16:creationId xmlns:a16="http://schemas.microsoft.com/office/drawing/2014/main" id="{5F6F5D29-7100-465D-BB53-F4C67D3D84A5}"/>
              </a:ext>
            </a:extLst>
          </p:cNvPr>
          <p:cNvSpPr>
            <a:spLocks noGrp="1"/>
          </p:cNvSpPr>
          <p:nvPr>
            <p:ph sz="half" idx="2"/>
          </p:nvPr>
        </p:nvSpPr>
        <p:spPr>
          <a:xfrm>
            <a:off x="4648200" y="188650"/>
            <a:ext cx="4038600" cy="5822103"/>
          </a:xfrm>
        </p:spPr>
        <p:txBody>
          <a:bodyPr>
            <a:noAutofit/>
          </a:bodyPr>
          <a:lstStyle/>
          <a:p>
            <a:pPr marL="0" indent="0">
              <a:buNone/>
            </a:pPr>
            <a:r>
              <a:rPr lang="en-AU" sz="2400" dirty="0">
                <a:solidFill>
                  <a:srgbClr val="FF0000"/>
                </a:solidFill>
              </a:rPr>
              <a:t>Analytical </a:t>
            </a:r>
          </a:p>
          <a:p>
            <a:r>
              <a:rPr lang="en-AU" sz="2400" dirty="0"/>
              <a:t>Understanding the reasons why a course of action may have an ethical impact took place. </a:t>
            </a:r>
          </a:p>
          <a:p>
            <a:r>
              <a:rPr lang="en-AU" sz="2400" dirty="0"/>
              <a:t>Elaborates on the descriptive ethics viewpoint to ask why it is happening and who it may impact. </a:t>
            </a:r>
          </a:p>
          <a:p>
            <a:r>
              <a:rPr lang="en-AU" sz="2400" dirty="0"/>
              <a:t>Addresses the ‘motive’ behind the actions instead of just being satisfied with a description of the actions.</a:t>
            </a:r>
          </a:p>
          <a:p>
            <a:pPr marL="0" indent="0">
              <a:buNone/>
            </a:pPr>
            <a:endParaRPr lang="en-AU" sz="2400" dirty="0"/>
          </a:p>
        </p:txBody>
      </p:sp>
    </p:spTree>
    <p:extLst>
      <p:ext uri="{BB962C8B-B14F-4D97-AF65-F5344CB8AC3E}">
        <p14:creationId xmlns:p14="http://schemas.microsoft.com/office/powerpoint/2010/main" val="594454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0EE43C-8243-4CED-919A-6A4F1DDCF2A2}"/>
              </a:ext>
            </a:extLst>
          </p:cNvPr>
          <p:cNvSpPr>
            <a:spLocks noGrp="1"/>
          </p:cNvSpPr>
          <p:nvPr>
            <p:ph sz="half" idx="1"/>
          </p:nvPr>
        </p:nvSpPr>
        <p:spPr>
          <a:xfrm>
            <a:off x="84338" y="44384"/>
            <a:ext cx="4088168" cy="5422037"/>
          </a:xfrm>
        </p:spPr>
        <p:txBody>
          <a:bodyPr>
            <a:noAutofit/>
          </a:bodyPr>
          <a:lstStyle/>
          <a:p>
            <a:pPr marL="0" indent="0">
              <a:buNone/>
            </a:pPr>
            <a:r>
              <a:rPr lang="en-AU" sz="2300" dirty="0">
                <a:solidFill>
                  <a:srgbClr val="FF0000"/>
                </a:solidFill>
              </a:rPr>
              <a:t>Normative </a:t>
            </a:r>
          </a:p>
          <a:p>
            <a:r>
              <a:rPr lang="en-AU" sz="2300" dirty="0"/>
              <a:t>A prescribed course of action that attempts to ensure that ethical behaviour will be followed in the future. </a:t>
            </a:r>
          </a:p>
          <a:p>
            <a:r>
              <a:rPr lang="en-AU" sz="2300" dirty="0"/>
              <a:t>Moves the evaluation of ethical behaviour from the what was happening in the past to what should be happening in the future. </a:t>
            </a:r>
          </a:p>
          <a:p>
            <a:r>
              <a:rPr lang="en-AU" sz="2300" dirty="0"/>
              <a:t>Addresses who should do what and why it should be do. </a:t>
            </a:r>
          </a:p>
          <a:p>
            <a:r>
              <a:rPr lang="en-AU" sz="2300" dirty="0"/>
              <a:t>Use of ethical tools (like ethical codes) help direct the normative ethical behaviour</a:t>
            </a:r>
          </a:p>
        </p:txBody>
      </p:sp>
      <p:sp>
        <p:nvSpPr>
          <p:cNvPr id="4" name="Content Placeholder 3">
            <a:extLst>
              <a:ext uri="{FF2B5EF4-FFF2-40B4-BE49-F238E27FC236}">
                <a16:creationId xmlns:a16="http://schemas.microsoft.com/office/drawing/2014/main" id="{AB96789E-7A86-435A-9925-2B2CE3FB5F98}"/>
              </a:ext>
            </a:extLst>
          </p:cNvPr>
          <p:cNvSpPr>
            <a:spLocks noGrp="1"/>
          </p:cNvSpPr>
          <p:nvPr>
            <p:ph sz="half" idx="2"/>
          </p:nvPr>
        </p:nvSpPr>
        <p:spPr>
          <a:xfrm>
            <a:off x="4332303" y="39947"/>
            <a:ext cx="4687410" cy="5688368"/>
          </a:xfrm>
        </p:spPr>
        <p:txBody>
          <a:bodyPr>
            <a:noAutofit/>
          </a:bodyPr>
          <a:lstStyle/>
          <a:p>
            <a:pPr marL="0" indent="0">
              <a:buNone/>
            </a:pPr>
            <a:r>
              <a:rPr lang="en-AU" sz="1700" dirty="0">
                <a:solidFill>
                  <a:srgbClr val="FF0000"/>
                </a:solidFill>
              </a:rPr>
              <a:t>Organisational Justice </a:t>
            </a:r>
          </a:p>
          <a:p>
            <a:pPr marL="0" indent="0">
              <a:buNone/>
            </a:pPr>
            <a:r>
              <a:rPr lang="en-AU" sz="1700" dirty="0">
                <a:solidFill>
                  <a:srgbClr val="FF0000"/>
                </a:solidFill>
              </a:rPr>
              <a:t>Distributive Justice</a:t>
            </a:r>
          </a:p>
          <a:p>
            <a:r>
              <a:rPr lang="en-AU" sz="1700" dirty="0"/>
              <a:t>Am I adequately rewarded for what I contribute?</a:t>
            </a:r>
          </a:p>
          <a:p>
            <a:r>
              <a:rPr lang="en-AU" sz="1700" dirty="0"/>
              <a:t>How do I compare with those I like to compare myself with?</a:t>
            </a:r>
          </a:p>
          <a:p>
            <a:pPr marL="0" indent="0">
              <a:buNone/>
            </a:pPr>
            <a:r>
              <a:rPr lang="en-AU" sz="1700" dirty="0">
                <a:solidFill>
                  <a:srgbClr val="FF0000"/>
                </a:solidFill>
              </a:rPr>
              <a:t>Interactional Justice </a:t>
            </a:r>
          </a:p>
          <a:p>
            <a:r>
              <a:rPr lang="en-AU" sz="1700" dirty="0"/>
              <a:t>Perceived treatment with justice and respect </a:t>
            </a:r>
          </a:p>
          <a:p>
            <a:r>
              <a:rPr lang="en-AU" sz="1700" dirty="0"/>
              <a:t>Am I treated with dignity and respect in my daily work relationships? </a:t>
            </a:r>
          </a:p>
          <a:p>
            <a:pPr marL="0" indent="0">
              <a:buNone/>
            </a:pPr>
            <a:r>
              <a:rPr lang="en-AU" sz="1700" dirty="0">
                <a:solidFill>
                  <a:srgbClr val="FF0000"/>
                </a:solidFill>
              </a:rPr>
              <a:t>Procedural Justice </a:t>
            </a:r>
          </a:p>
          <a:p>
            <a:r>
              <a:rPr lang="en-AU" sz="1700" dirty="0"/>
              <a:t>How am I treated by the decision-makers? </a:t>
            </a:r>
          </a:p>
          <a:p>
            <a:pPr lvl="1"/>
            <a:r>
              <a:rPr lang="en-AU" sz="1700" dirty="0"/>
              <a:t>Basic requirements for Procedural Justice: </a:t>
            </a:r>
          </a:p>
          <a:p>
            <a:pPr lvl="1"/>
            <a:r>
              <a:rPr lang="en-AU" sz="1700" dirty="0"/>
              <a:t>Same standards consistently applied </a:t>
            </a:r>
          </a:p>
          <a:p>
            <a:pPr lvl="1"/>
            <a:r>
              <a:rPr lang="en-AU" sz="1700" dirty="0"/>
              <a:t>Judgement based on evidence </a:t>
            </a:r>
          </a:p>
          <a:p>
            <a:pPr lvl="1"/>
            <a:r>
              <a:rPr lang="en-AU" sz="1700" dirty="0"/>
              <a:t>Fair hearing/voice (Inc. right to refute and appeal) </a:t>
            </a:r>
          </a:p>
          <a:p>
            <a:pPr lvl="1"/>
            <a:r>
              <a:rPr lang="en-AU" sz="1700" dirty="0"/>
              <a:t>Adequate notice (of underperformance; opportunity to improve) </a:t>
            </a:r>
          </a:p>
          <a:p>
            <a:pPr marL="0" indent="0">
              <a:buNone/>
            </a:pPr>
            <a:endParaRPr lang="en-AU" sz="1700" dirty="0"/>
          </a:p>
        </p:txBody>
      </p:sp>
    </p:spTree>
    <p:extLst>
      <p:ext uri="{BB962C8B-B14F-4D97-AF65-F5344CB8AC3E}">
        <p14:creationId xmlns:p14="http://schemas.microsoft.com/office/powerpoint/2010/main" val="3236516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164F0-9053-4581-AADF-709C91A30475}"/>
              </a:ext>
            </a:extLst>
          </p:cNvPr>
          <p:cNvSpPr>
            <a:spLocks noGrp="1"/>
          </p:cNvSpPr>
          <p:nvPr>
            <p:ph type="title"/>
          </p:nvPr>
        </p:nvSpPr>
        <p:spPr/>
        <p:txBody>
          <a:bodyPr/>
          <a:lstStyle/>
          <a:p>
            <a:r>
              <a:rPr lang="en-AU" dirty="0"/>
              <a:t>Walmart</a:t>
            </a:r>
          </a:p>
        </p:txBody>
      </p:sp>
      <p:sp>
        <p:nvSpPr>
          <p:cNvPr id="3" name="Content Placeholder 2">
            <a:extLst>
              <a:ext uri="{FF2B5EF4-FFF2-40B4-BE49-F238E27FC236}">
                <a16:creationId xmlns:a16="http://schemas.microsoft.com/office/drawing/2014/main" id="{88E7C9F2-B430-4400-85AC-F8E1CB6A1BEC}"/>
              </a:ext>
            </a:extLst>
          </p:cNvPr>
          <p:cNvSpPr>
            <a:spLocks noGrp="1"/>
          </p:cNvSpPr>
          <p:nvPr>
            <p:ph idx="1"/>
          </p:nvPr>
        </p:nvSpPr>
        <p:spPr>
          <a:xfrm>
            <a:off x="457200" y="1600201"/>
            <a:ext cx="8229600" cy="4190350"/>
          </a:xfrm>
        </p:spPr>
        <p:txBody>
          <a:bodyPr/>
          <a:lstStyle/>
          <a:p>
            <a:pPr marL="0" indent="0">
              <a:buNone/>
            </a:pPr>
            <a:r>
              <a:rPr lang="en-AU" dirty="0">
                <a:hlinkClick r:id="rId2"/>
              </a:rPr>
              <a:t>https://www.youtube.com/watch?v=yZC4neLax5o</a:t>
            </a:r>
            <a:endParaRPr lang="en-AU" dirty="0"/>
          </a:p>
          <a:p>
            <a:pPr marL="0" indent="0">
              <a:buNone/>
            </a:pPr>
            <a:endParaRPr lang="en-AU" dirty="0"/>
          </a:p>
          <a:p>
            <a:pPr marL="0" indent="0">
              <a:buNone/>
            </a:pPr>
            <a:endParaRPr lang="en-AU" dirty="0"/>
          </a:p>
        </p:txBody>
      </p:sp>
    </p:spTree>
    <p:extLst>
      <p:ext uri="{BB962C8B-B14F-4D97-AF65-F5344CB8AC3E}">
        <p14:creationId xmlns:p14="http://schemas.microsoft.com/office/powerpoint/2010/main" val="11335167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DEF6BD4BDD0B4D90C52999A51E08F1" ma:contentTypeVersion="0" ma:contentTypeDescription="Create a new document." ma:contentTypeScope="" ma:versionID="c1892927898350893ffcead8fbd6d37e">
  <xsd:schema xmlns:xsd="http://www.w3.org/2001/XMLSchema" xmlns:xs="http://www.w3.org/2001/XMLSchema" xmlns:p="http://schemas.microsoft.com/office/2006/metadata/properties" xmlns:ns2="dacb8815-fc1e-42c3-abc2-788c5fc4ff9d" targetNamespace="http://schemas.microsoft.com/office/2006/metadata/properties" ma:root="true" ma:fieldsID="0c0b49e5e91276836d7310696bcb027a" ns2:_="">
    <xsd:import namespace="dacb8815-fc1e-42c3-abc2-788c5fc4ff9d"/>
    <xsd:element name="properties">
      <xsd:complexType>
        <xsd:sequence>
          <xsd:element name="documentManagement">
            <xsd:complexType>
              <xsd:all>
                <xsd:element ref="ns2:Category"/>
                <xsd:element ref="ns2:Sub_x002d_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cb8815-fc1e-42c3-abc2-788c5fc4ff9d" elementFormDefault="qualified">
    <xsd:import namespace="http://schemas.microsoft.com/office/2006/documentManagement/types"/>
    <xsd:import namespace="http://schemas.microsoft.com/office/infopath/2007/PartnerControls"/>
    <xsd:element name="Category" ma:index="8" ma:displayName="Category" ma:default="Logos and templates" ma:format="Dropdown" ma:internalName="Category">
      <xsd:simpleType>
        <xsd:restriction base="dms:Choice">
          <xsd:enumeration value="Staff Leadership"/>
          <xsd:enumeration value="Logos and templates"/>
          <xsd:enumeration value="Prizes and Awards"/>
          <xsd:enumeration value="Peter Faber"/>
          <xsd:enumeration value="Accreditation"/>
          <xsd:enumeration value="Database of Community Engagement"/>
          <xsd:enumeration value="National School Meeting"/>
          <xsd:enumeration value="Marketing and Events"/>
          <xsd:enumeration value="Academic Performance Review &amp; Planning"/>
        </xsd:restriction>
      </xsd:simpleType>
    </xsd:element>
    <xsd:element name="Sub_x002d_category" ma:index="9" nillable="true" ma:displayName="Year" ma:default="2016" ma:format="Dropdown" ma:internalName="Sub_x002d_category">
      <xsd:simpleType>
        <xsd:restriction base="dms:Choice">
          <xsd:enumeration value="2015"/>
          <xsd:enumeration value="2016"/>
          <xsd:enumeration value="2017"/>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ategory xmlns="dacb8815-fc1e-42c3-abc2-788c5fc4ff9d">Logos and templates</Category>
    <Sub_x002d_category xmlns="dacb8815-fc1e-42c3-abc2-788c5fc4ff9d">2016</Sub_x002d_category>
  </documentManagement>
</p:properties>
</file>

<file path=customXml/itemProps1.xml><?xml version="1.0" encoding="utf-8"?>
<ds:datastoreItem xmlns:ds="http://schemas.openxmlformats.org/officeDocument/2006/customXml" ds:itemID="{59218A0E-9A2E-46A6-B466-562AFA6DC3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cb8815-fc1e-42c3-abc2-788c5fc4ff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399C6A4-B805-4A77-8C98-70579C2D9B01}">
  <ds:schemaRefs>
    <ds:schemaRef ds:uri="http://schemas.microsoft.com/sharepoint/v3/contenttype/forms"/>
  </ds:schemaRefs>
</ds:datastoreItem>
</file>

<file path=customXml/itemProps3.xml><?xml version="1.0" encoding="utf-8"?>
<ds:datastoreItem xmlns:ds="http://schemas.openxmlformats.org/officeDocument/2006/customXml" ds:itemID="{32C28F0D-85CF-4EC6-A1CA-FEE4F0F73A58}">
  <ds:schemaRefs>
    <ds:schemaRef ds:uri="http://schemas.microsoft.com/office/2006/metadata/properties"/>
    <ds:schemaRef ds:uri="http://purl.org/dc/elements/1.1/"/>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dacb8815-fc1e-42c3-abc2-788c5fc4ff9d"/>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276</TotalTime>
  <Words>981</Words>
  <Application>Microsoft Office PowerPoint</Application>
  <PresentationFormat>On-screen Show (4:3)</PresentationFormat>
  <Paragraphs>102</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HRMG200  HUMAN RESOURCE MANAGEMENT: STAFF AND EMPLOYEE ENGAGEMENT </vt:lpstr>
      <vt:lpstr>PowerPoint Presentation</vt:lpstr>
      <vt:lpstr>Introduction to Ethics</vt:lpstr>
      <vt:lpstr>Values </vt:lpstr>
      <vt:lpstr>Activity Questionnaire</vt:lpstr>
      <vt:lpstr>What is Ethics </vt:lpstr>
      <vt:lpstr>PowerPoint Presentation</vt:lpstr>
      <vt:lpstr>PowerPoint Presentation</vt:lpstr>
      <vt:lpstr>Walmart</vt:lpstr>
      <vt:lpstr>Garment Industry Example</vt:lpstr>
      <vt:lpstr>Ethical HRM</vt:lpstr>
      <vt:lpstr>Ethical HRM</vt:lpstr>
      <vt:lpstr>Specific HR Ethical Dilemmas</vt:lpstr>
      <vt:lpstr>Specific HR Ethical Dilemmas</vt:lpstr>
      <vt:lpstr>Specific HR Ethical Issues</vt:lpstr>
      <vt:lpstr>Specific HR Ethical Issues</vt:lpstr>
      <vt:lpstr>Whistle-blower</vt:lpstr>
      <vt:lpstr>Whistle-blowers </vt:lpstr>
      <vt:lpstr>Creating Ethical Cultures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ACU</dc:creator>
  <cp:lastModifiedBy>Tilda Khoshaba</cp:lastModifiedBy>
  <cp:revision>39</cp:revision>
  <dcterms:created xsi:type="dcterms:W3CDTF">2014-01-28T21:33:28Z</dcterms:created>
  <dcterms:modified xsi:type="dcterms:W3CDTF">2017-08-15T01:14:34Z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0x01010075DEF6BD4BDD0B4D90C52999A51E08F1</vt:lpwstr>
  </property>
  <property fmtid="{D5CDD505-2E9C-101B-9397-08002B2CF9AE}" pid="3" name="SPPCopyMoveEvent">
    <vt:lpwstr>1</vt:lpwstr>
  </property>
  <property fmtid="{D5CDD505-2E9C-101B-9397-08002B2CF9AE}" pid="4" name="Order">
    <vt:r8>9500</vt:r8>
  </property>
</Properties>
</file>